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Lst>
  <p:sldIdLst>
    <p:sldId id="256" r:id="rId2"/>
    <p:sldId id="264" r:id="rId3"/>
    <p:sldId id="265" r:id="rId4"/>
    <p:sldId id="272" r:id="rId5"/>
    <p:sldId id="267" r:id="rId6"/>
    <p:sldId id="268" r:id="rId7"/>
    <p:sldId id="273" r:id="rId8"/>
    <p:sldId id="27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61" autoAdjust="0"/>
    <p:restoredTop sz="94660"/>
  </p:normalViewPr>
  <p:slideViewPr>
    <p:cSldViewPr>
      <p:cViewPr varScale="1">
        <p:scale>
          <a:sx n="89" d="100"/>
          <a:sy n="89" d="100"/>
        </p:scale>
        <p:origin x="-120" y="-4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C06386-6845-44F2-8209-E12BCF258F88}" type="datetimeFigureOut">
              <a:rPr lang="en-US" smtClean="0"/>
              <a:pPr/>
              <a:t>11/01/15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C06386-6845-44F2-8209-E12BCF258F88}" type="datetimeFigureOut">
              <a:rPr lang="en-US" smtClean="0"/>
              <a:pPr/>
              <a:t>11/01/15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C06386-6845-44F2-8209-E12BCF258F88}" type="datetimeFigureOut">
              <a:rPr lang="en-US" smtClean="0"/>
              <a:pPr/>
              <a:t>11/01/15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C06386-6845-44F2-8209-E12BCF258F88}" type="datetimeFigureOut">
              <a:rPr lang="en-US" smtClean="0"/>
              <a:pPr/>
              <a:t>11/01/15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06386-6845-44F2-8209-E12BCF258F88}" type="datetimeFigureOut">
              <a:rPr lang="en-US" smtClean="0"/>
              <a:pPr/>
              <a:t>11/01/15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6C06386-6845-44F2-8209-E12BCF258F88}" type="datetimeFigureOut">
              <a:rPr lang="en-US" smtClean="0"/>
              <a:pPr/>
              <a:t>11/01/15</a:t>
            </a:fld>
            <a:endParaRPr lang="en-IN"/>
          </a:p>
        </p:txBody>
      </p:sp>
      <p:sp>
        <p:nvSpPr>
          <p:cNvPr id="9" name="Slide Number Placeholder 8"/>
          <p:cNvSpPr>
            <a:spLocks noGrp="1"/>
          </p:cNvSpPr>
          <p:nvPr>
            <p:ph type="sldNum" sz="quarter" idx="11"/>
          </p:nvPr>
        </p:nvSpPr>
        <p:spPr/>
        <p:txBody>
          <a:bodyPr/>
          <a:lstStyle/>
          <a:p>
            <a:fld id="{84CE2C05-FA8C-4219-A7CB-0B94D078EB64}"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4CE2C05-FA8C-4219-A7CB-0B94D078EB64}" type="slidenum">
              <a:rPr lang="en-IN" smtClean="0"/>
              <a:pPr/>
              <a:t>‹#›</a:t>
            </a:fld>
            <a:endParaRPr lang="en-IN"/>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6C06386-6845-44F2-8209-E12BCF258F88}" type="datetimeFigureOut">
              <a:rPr lang="en-US" smtClean="0"/>
              <a:pPr/>
              <a:t>11/01/15</a:t>
            </a:fld>
            <a:endParaRPr lang="en-IN"/>
          </a:p>
        </p:txBody>
      </p:sp>
    </p:spTree>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980728"/>
            <a:ext cx="7772400" cy="1470025"/>
          </a:xfrm>
        </p:spPr>
        <p:txBody>
          <a:bodyPr/>
          <a:lstStyle/>
          <a:p>
            <a:pPr algn="ctr"/>
            <a:r>
              <a:rPr lang="en-IN" dirty="0" err="1" smtClean="0">
                <a:solidFill>
                  <a:schemeClr val="tx1"/>
                </a:solidFill>
              </a:rPr>
              <a:t>Epoetin</a:t>
            </a:r>
            <a:r>
              <a:rPr lang="en-IN" dirty="0" smtClean="0">
                <a:solidFill>
                  <a:schemeClr val="tx1"/>
                </a:solidFill>
              </a:rPr>
              <a:t> </a:t>
            </a:r>
            <a:r>
              <a:rPr lang="en-IN" dirty="0" err="1" smtClean="0">
                <a:solidFill>
                  <a:schemeClr val="tx1"/>
                </a:solidFill>
              </a:rPr>
              <a:t>alfa</a:t>
            </a:r>
            <a:r>
              <a:rPr lang="en-IN" dirty="0" smtClean="0">
                <a:solidFill>
                  <a:schemeClr val="tx1"/>
                </a:solidFill>
              </a:rPr>
              <a:t> </a:t>
            </a:r>
            <a:endParaRPr lang="en-IN" b="1"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539552" y="2924944"/>
            <a:ext cx="7004224" cy="3024336"/>
          </a:xfrm>
        </p:spPr>
        <p:txBody>
          <a:bodyPr>
            <a:normAutofit/>
          </a:bodyPr>
          <a:lstStyle/>
          <a:p>
            <a:pPr algn="l"/>
            <a:r>
              <a:rPr lang="en-US" b="1" dirty="0" err="1" smtClean="0">
                <a:solidFill>
                  <a:schemeClr val="tx1"/>
                </a:solidFill>
                <a:latin typeface="Times New Roman" pitchFamily="18" charset="0"/>
                <a:cs typeface="Times New Roman" pitchFamily="18" charset="0"/>
              </a:rPr>
              <a:t>Drugbank</a:t>
            </a:r>
            <a:r>
              <a:rPr lang="en-US" b="1" dirty="0" smtClean="0">
                <a:solidFill>
                  <a:schemeClr val="tx1"/>
                </a:solidFill>
                <a:latin typeface="Times New Roman" pitchFamily="18" charset="0"/>
                <a:cs typeface="Times New Roman" pitchFamily="18" charset="0"/>
              </a:rPr>
              <a:t> ID : </a:t>
            </a:r>
            <a:r>
              <a:rPr lang="en-IN" dirty="0" smtClean="0">
                <a:solidFill>
                  <a:schemeClr val="tx1"/>
                </a:solidFill>
                <a:latin typeface="Times New Roman" pitchFamily="18" charset="0"/>
                <a:cs typeface="Times New Roman" pitchFamily="18" charset="0"/>
              </a:rPr>
              <a:t>DB00016</a:t>
            </a:r>
          </a:p>
          <a:p>
            <a:r>
              <a:rPr lang="en-IN" b="1" dirty="0">
                <a:solidFill>
                  <a:srgbClr val="2F2B20"/>
                </a:solidFill>
              </a:rPr>
              <a:t>Protein chemical </a:t>
            </a:r>
            <a:r>
              <a:rPr lang="en-IN" b="1" dirty="0" smtClean="0">
                <a:solidFill>
                  <a:srgbClr val="2F2B20"/>
                </a:solidFill>
              </a:rPr>
              <a:t>formula </a:t>
            </a:r>
            <a:r>
              <a:rPr lang="en-IN" dirty="0" smtClean="0">
                <a:solidFill>
                  <a:srgbClr val="2F2B20"/>
                </a:solidFill>
              </a:rPr>
              <a:t>: C</a:t>
            </a:r>
            <a:r>
              <a:rPr lang="en-IN" baseline="-25000" dirty="0" smtClean="0">
                <a:solidFill>
                  <a:srgbClr val="2F2B20"/>
                </a:solidFill>
              </a:rPr>
              <a:t>815</a:t>
            </a:r>
            <a:r>
              <a:rPr lang="en-IN" dirty="0" smtClean="0">
                <a:solidFill>
                  <a:srgbClr val="2F2B20"/>
                </a:solidFill>
              </a:rPr>
              <a:t>H</a:t>
            </a:r>
            <a:r>
              <a:rPr lang="en-IN" baseline="-25000" dirty="0" smtClean="0">
                <a:solidFill>
                  <a:srgbClr val="2F2B20"/>
                </a:solidFill>
              </a:rPr>
              <a:t>1317</a:t>
            </a:r>
            <a:r>
              <a:rPr lang="en-IN" dirty="0" smtClean="0">
                <a:solidFill>
                  <a:srgbClr val="2F2B20"/>
                </a:solidFill>
              </a:rPr>
              <a:t>N</a:t>
            </a:r>
            <a:r>
              <a:rPr lang="en-IN" baseline="-25000" dirty="0" smtClean="0">
                <a:solidFill>
                  <a:srgbClr val="2F2B20"/>
                </a:solidFill>
              </a:rPr>
              <a:t>233</a:t>
            </a:r>
            <a:r>
              <a:rPr lang="en-IN" dirty="0" smtClean="0">
                <a:solidFill>
                  <a:srgbClr val="2F2B20"/>
                </a:solidFill>
              </a:rPr>
              <a:t>O</a:t>
            </a:r>
            <a:r>
              <a:rPr lang="en-IN" baseline="-25000" dirty="0" smtClean="0">
                <a:solidFill>
                  <a:srgbClr val="2F2B20"/>
                </a:solidFill>
              </a:rPr>
              <a:t>241</a:t>
            </a:r>
            <a:r>
              <a:rPr lang="en-IN" dirty="0" smtClean="0">
                <a:solidFill>
                  <a:srgbClr val="2F2B20"/>
                </a:solidFill>
              </a:rPr>
              <a:t>S</a:t>
            </a:r>
            <a:r>
              <a:rPr lang="en-IN" baseline="-25000" dirty="0" smtClean="0">
                <a:solidFill>
                  <a:srgbClr val="2F2B20"/>
                </a:solidFill>
              </a:rPr>
              <a:t>5 </a:t>
            </a:r>
          </a:p>
          <a:p>
            <a:r>
              <a:rPr lang="en-IN" b="1" dirty="0" smtClean="0">
                <a:solidFill>
                  <a:srgbClr val="2F2B20"/>
                </a:solidFill>
              </a:rPr>
              <a:t>Protein </a:t>
            </a:r>
            <a:r>
              <a:rPr lang="en-IN" b="1" dirty="0">
                <a:solidFill>
                  <a:srgbClr val="2F2B20"/>
                </a:solidFill>
              </a:rPr>
              <a:t>average </a:t>
            </a:r>
            <a:r>
              <a:rPr lang="en-IN" b="1" dirty="0" smtClean="0">
                <a:solidFill>
                  <a:srgbClr val="2F2B20"/>
                </a:solidFill>
              </a:rPr>
              <a:t>weight : </a:t>
            </a:r>
            <a:r>
              <a:rPr lang="en-IN" dirty="0" smtClean="0">
                <a:solidFill>
                  <a:srgbClr val="2F2B20"/>
                </a:solidFill>
              </a:rPr>
              <a:t>18396.1000</a:t>
            </a:r>
            <a:endParaRPr lang="en-US" dirty="0" smtClean="0">
              <a:solidFill>
                <a:srgbClr val="2F2B2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7158" y="1214422"/>
            <a:ext cx="7854696" cy="5184576"/>
          </a:xfrm>
        </p:spPr>
        <p:txBody>
          <a:bodyPr>
            <a:normAutofit/>
          </a:bodyPr>
          <a:lstStyle/>
          <a:p>
            <a:pPr algn="l"/>
            <a:r>
              <a:rPr lang="en-US" sz="2400" b="1" dirty="0" smtClean="0">
                <a:solidFill>
                  <a:schemeClr val="tx1"/>
                </a:solidFill>
                <a:latin typeface="Times New Roman" pitchFamily="18" charset="0"/>
                <a:cs typeface="Times New Roman" pitchFamily="18" charset="0"/>
              </a:rPr>
              <a:t>Description</a:t>
            </a:r>
            <a:r>
              <a:rPr lang="en-US" sz="2400" dirty="0" smtClean="0">
                <a:solidFill>
                  <a:schemeClr val="tx1"/>
                </a:solidFill>
                <a:latin typeface="Times New Roman" pitchFamily="18" charset="0"/>
                <a:cs typeface="Times New Roman" pitchFamily="18" charset="0"/>
              </a:rPr>
              <a:t> </a:t>
            </a:r>
            <a:r>
              <a:rPr lang="en-US" sz="2800" dirty="0" smtClean="0">
                <a:solidFill>
                  <a:schemeClr val="tx1"/>
                </a:solidFill>
                <a:latin typeface="Times New Roman" pitchFamily="18" charset="0"/>
                <a:cs typeface="Times New Roman" pitchFamily="18" charset="0"/>
              </a:rPr>
              <a:t>:</a:t>
            </a:r>
          </a:p>
          <a:p>
            <a:r>
              <a:rPr lang="en-US" dirty="0" smtClean="0">
                <a:solidFill>
                  <a:schemeClr val="tx1"/>
                </a:solidFill>
                <a:latin typeface="Times New Roman" pitchFamily="18" charset="0"/>
                <a:cs typeface="Times New Roman" pitchFamily="18" charset="0"/>
              </a:rPr>
              <a:t> </a:t>
            </a:r>
            <a:r>
              <a:rPr lang="en-IN" sz="1800" dirty="0" smtClean="0">
                <a:solidFill>
                  <a:schemeClr val="tx1"/>
                </a:solidFill>
                <a:latin typeface="Times New Roman" pitchFamily="18" charset="0"/>
                <a:cs typeface="Times New Roman" pitchFamily="18" charset="0"/>
              </a:rPr>
              <a:t>Human erythropoietin (recombinant), produced by CHO cells.</a:t>
            </a:r>
          </a:p>
          <a:p>
            <a:endParaRPr lang="en-US" sz="1800" dirty="0" smtClean="0">
              <a:solidFill>
                <a:schemeClr val="tx1"/>
              </a:solidFill>
              <a:latin typeface="Times New Roman" pitchFamily="18" charset="0"/>
              <a:cs typeface="Times New Roman" pitchFamily="18" charset="0"/>
            </a:endParaRPr>
          </a:p>
          <a:p>
            <a:pPr algn="l"/>
            <a:r>
              <a:rPr lang="en-US" sz="2400" b="1" dirty="0" smtClean="0">
                <a:solidFill>
                  <a:schemeClr val="tx1"/>
                </a:solidFill>
                <a:latin typeface="Times New Roman" pitchFamily="18" charset="0"/>
                <a:cs typeface="Times New Roman" pitchFamily="18" charset="0"/>
              </a:rPr>
              <a:t>Indication</a:t>
            </a:r>
            <a:r>
              <a:rPr lang="en-US" sz="2400" dirty="0" smtClean="0">
                <a:solidFill>
                  <a:schemeClr val="tx1"/>
                </a:solidFill>
                <a:latin typeface="Times New Roman" pitchFamily="18" charset="0"/>
                <a:cs typeface="Times New Roman" pitchFamily="18" charset="0"/>
              </a:rPr>
              <a:t> :</a:t>
            </a:r>
          </a:p>
          <a:p>
            <a:r>
              <a:rPr lang="en-US" sz="1800" dirty="0" smtClean="0">
                <a:solidFill>
                  <a:schemeClr val="tx1"/>
                </a:solidFill>
                <a:latin typeface="Times New Roman" pitchFamily="18" charset="0"/>
                <a:cs typeface="Times New Roman" pitchFamily="18" charset="0"/>
              </a:rPr>
              <a:t> </a:t>
            </a:r>
            <a:r>
              <a:rPr lang="en-IN" sz="1800" dirty="0" smtClean="0">
                <a:solidFill>
                  <a:schemeClr val="tx1"/>
                </a:solidFill>
                <a:latin typeface="Times New Roman" pitchFamily="18" charset="0"/>
                <a:cs typeface="Times New Roman" pitchFamily="18" charset="0"/>
              </a:rPr>
              <a:t>For treatment of </a:t>
            </a:r>
            <a:r>
              <a:rPr lang="en-IN" sz="1800" dirty="0" err="1" smtClean="0">
                <a:solidFill>
                  <a:schemeClr val="tx1"/>
                </a:solidFill>
                <a:latin typeface="Times New Roman" pitchFamily="18" charset="0"/>
                <a:cs typeface="Times New Roman" pitchFamily="18" charset="0"/>
              </a:rPr>
              <a:t>anemia</a:t>
            </a:r>
            <a:r>
              <a:rPr lang="en-IN" sz="1800" dirty="0" smtClean="0">
                <a:solidFill>
                  <a:schemeClr val="tx1"/>
                </a:solidFill>
                <a:latin typeface="Times New Roman" pitchFamily="18" charset="0"/>
                <a:cs typeface="Times New Roman" pitchFamily="18" charset="0"/>
              </a:rPr>
              <a:t> (from renal transplants or certain HIV treatment)</a:t>
            </a:r>
          </a:p>
          <a:p>
            <a:endParaRPr lang="en-US" sz="1800" dirty="0" smtClean="0">
              <a:solidFill>
                <a:schemeClr val="tx1"/>
              </a:solidFill>
              <a:latin typeface="Times New Roman" pitchFamily="18" charset="0"/>
              <a:cs typeface="Times New Roman" pitchFamily="18" charset="0"/>
            </a:endParaRPr>
          </a:p>
          <a:p>
            <a:pPr algn="l"/>
            <a:r>
              <a:rPr lang="en-US" sz="2400" b="1" dirty="0" err="1" smtClean="0">
                <a:solidFill>
                  <a:schemeClr val="tx1"/>
                </a:solidFill>
                <a:latin typeface="Times New Roman" pitchFamily="18" charset="0"/>
                <a:cs typeface="Times New Roman" pitchFamily="18" charset="0"/>
              </a:rPr>
              <a:t>Pharmacodynamics</a:t>
            </a:r>
            <a:r>
              <a:rPr lang="en-US" sz="2400" b="1"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 </a:t>
            </a:r>
          </a:p>
          <a:p>
            <a:r>
              <a:rPr lang="en-IN" sz="1800" dirty="0" smtClean="0">
                <a:solidFill>
                  <a:schemeClr val="tx1"/>
                </a:solidFill>
                <a:latin typeface="Times New Roman" pitchFamily="18" charset="0"/>
                <a:cs typeface="Times New Roman" pitchFamily="18" charset="0"/>
              </a:rPr>
              <a:t>Used in the treatment of </a:t>
            </a:r>
            <a:r>
              <a:rPr lang="en-IN" sz="1800" dirty="0" err="1" smtClean="0">
                <a:solidFill>
                  <a:schemeClr val="tx1"/>
                </a:solidFill>
                <a:latin typeface="Times New Roman" pitchFamily="18" charset="0"/>
                <a:cs typeface="Times New Roman" pitchFamily="18" charset="0"/>
              </a:rPr>
              <a:t>anemia</a:t>
            </a:r>
            <a:r>
              <a:rPr lang="en-IN" sz="1800" dirty="0" smtClean="0">
                <a:solidFill>
                  <a:schemeClr val="tx1"/>
                </a:solidFill>
                <a:latin typeface="Times New Roman" pitchFamily="18" charset="0"/>
                <a:cs typeface="Times New Roman" pitchFamily="18" charset="0"/>
              </a:rPr>
              <a:t>. Involved in the regulation of erythrocyte differentiation and the maintenance of a physiological level of circulating erythrocyte mass. </a:t>
            </a:r>
            <a:endParaRPr lang="en-US" sz="1800" dirty="0" smtClean="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85720" y="2071678"/>
            <a:ext cx="8020344" cy="3018636"/>
          </a:xfrm>
        </p:spPr>
        <p:txBody>
          <a:bodyPr>
            <a:noAutofit/>
          </a:bodyPr>
          <a:lstStyle/>
          <a:p>
            <a:pPr>
              <a:lnSpc>
                <a:spcPct val="160000"/>
              </a:lnSpc>
            </a:pPr>
            <a:r>
              <a:rPr lang="en-US" sz="2400" b="1" dirty="0" smtClean="0">
                <a:solidFill>
                  <a:schemeClr val="tx1"/>
                </a:solidFill>
                <a:latin typeface="Times New Roman" pitchFamily="18" charset="0"/>
                <a:cs typeface="Times New Roman" pitchFamily="18" charset="0"/>
              </a:rPr>
              <a:t>Mechanism of action </a:t>
            </a:r>
            <a:r>
              <a:rPr lang="en-US" sz="1800" dirty="0" smtClean="0">
                <a:solidFill>
                  <a:schemeClr val="tx1"/>
                </a:solidFill>
                <a:latin typeface="Times New Roman" pitchFamily="18" charset="0"/>
                <a:cs typeface="Times New Roman" pitchFamily="18" charset="0"/>
              </a:rPr>
              <a:t>: </a:t>
            </a:r>
          </a:p>
          <a:p>
            <a:pPr>
              <a:lnSpc>
                <a:spcPct val="160000"/>
              </a:lnSpc>
            </a:pPr>
            <a:r>
              <a:rPr lang="en-IN" sz="1800" dirty="0" smtClean="0">
                <a:solidFill>
                  <a:schemeClr val="tx1"/>
                </a:solidFill>
                <a:latin typeface="Times New Roman" pitchFamily="18" charset="0"/>
                <a:cs typeface="Times New Roman" pitchFamily="18" charset="0"/>
              </a:rPr>
              <a:t>Binding of erythropoietin to the erythropoietin receptor leads to receptor </a:t>
            </a:r>
            <a:r>
              <a:rPr lang="en-IN" sz="1800" dirty="0" err="1" smtClean="0">
                <a:solidFill>
                  <a:schemeClr val="tx1"/>
                </a:solidFill>
                <a:latin typeface="Times New Roman" pitchFamily="18" charset="0"/>
                <a:cs typeface="Times New Roman" pitchFamily="18" charset="0"/>
              </a:rPr>
              <a:t>dimerization</a:t>
            </a:r>
            <a:r>
              <a:rPr lang="en-IN" sz="1800" dirty="0" smtClean="0">
                <a:solidFill>
                  <a:schemeClr val="tx1"/>
                </a:solidFill>
                <a:latin typeface="Times New Roman" pitchFamily="18" charset="0"/>
                <a:cs typeface="Times New Roman" pitchFamily="18" charset="0"/>
              </a:rPr>
              <a:t>, which facilitates activation of JAK-STAT </a:t>
            </a:r>
            <a:r>
              <a:rPr lang="en-IN" sz="1800" dirty="0" err="1" smtClean="0">
                <a:solidFill>
                  <a:schemeClr val="tx1"/>
                </a:solidFill>
                <a:latin typeface="Times New Roman" pitchFamily="18" charset="0"/>
                <a:cs typeface="Times New Roman" pitchFamily="18" charset="0"/>
              </a:rPr>
              <a:t>signaling</a:t>
            </a:r>
            <a:r>
              <a:rPr lang="en-IN" sz="1800" dirty="0" smtClean="0">
                <a:solidFill>
                  <a:schemeClr val="tx1"/>
                </a:solidFill>
                <a:latin typeface="Times New Roman" pitchFamily="18" charset="0"/>
                <a:cs typeface="Times New Roman" pitchFamily="18" charset="0"/>
              </a:rPr>
              <a:t> pathways within the </a:t>
            </a:r>
            <a:r>
              <a:rPr lang="en-IN" sz="1800" dirty="0" err="1" smtClean="0">
                <a:solidFill>
                  <a:schemeClr val="tx1"/>
                </a:solidFill>
                <a:latin typeface="Times New Roman" pitchFamily="18" charset="0"/>
                <a:cs typeface="Times New Roman" pitchFamily="18" charset="0"/>
              </a:rPr>
              <a:t>cytosol</a:t>
            </a:r>
            <a:r>
              <a:rPr lang="en-IN" sz="1800" dirty="0" smtClean="0">
                <a:solidFill>
                  <a:schemeClr val="tx1"/>
                </a:solidFill>
                <a:latin typeface="Times New Roman" pitchFamily="18" charset="0"/>
                <a:cs typeface="Times New Roman" pitchFamily="18" charset="0"/>
              </a:rPr>
              <a:t>. Activated STAT (signal transducers and activators of transcription) proteins are then </a:t>
            </a:r>
            <a:r>
              <a:rPr lang="en-IN" sz="1800" dirty="0" err="1" smtClean="0">
                <a:solidFill>
                  <a:schemeClr val="tx1"/>
                </a:solidFill>
                <a:latin typeface="Times New Roman" pitchFamily="18" charset="0"/>
                <a:cs typeface="Times New Roman" pitchFamily="18" charset="0"/>
              </a:rPr>
              <a:t>translocated</a:t>
            </a:r>
            <a:r>
              <a:rPr lang="en-IN" sz="1800" dirty="0" smtClean="0">
                <a:solidFill>
                  <a:schemeClr val="tx1"/>
                </a:solidFill>
                <a:latin typeface="Times New Roman" pitchFamily="18" charset="0"/>
                <a:cs typeface="Times New Roman" pitchFamily="18" charset="0"/>
              </a:rPr>
              <a:t> to the nucleus where they serve as transcription factors which regulate the activation of specific genes involved in cell division or differentiation.</a:t>
            </a:r>
          </a:p>
          <a:p>
            <a:pPr>
              <a:lnSpc>
                <a:spcPct val="160000"/>
              </a:lnSpc>
            </a:pPr>
            <a:r>
              <a:rPr lang="en-IN" sz="1800" dirty="0" smtClean="0">
                <a:solidFill>
                  <a:schemeClr val="tx1"/>
                </a:solidFill>
                <a:latin typeface="Times New Roman" pitchFamily="18" charset="0"/>
                <a:cs typeface="Times New Roman" pitchFamily="18" charset="0"/>
              </a:rPr>
              <a:t> </a:t>
            </a:r>
            <a:endParaRPr lang="en-US" sz="1800" dirty="0" smtClean="0">
              <a:solidFill>
                <a:schemeClr val="tx1"/>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260648"/>
            <a:ext cx="8102134" cy="6306341"/>
          </a:xfrm>
          <a:prstGeom prst="rect">
            <a:avLst/>
          </a:prstGeom>
        </p:spPr>
        <p:txBody>
          <a:bodyPr wrap="square">
            <a:spAutoFit/>
          </a:bodyPr>
          <a:lstStyle/>
          <a:p>
            <a:pPr>
              <a:lnSpc>
                <a:spcPct val="160000"/>
              </a:lnSpc>
            </a:pPr>
            <a:r>
              <a:rPr lang="en-US" sz="2400" b="1" dirty="0">
                <a:latin typeface="Times New Roman" pitchFamily="18" charset="0"/>
                <a:cs typeface="Times New Roman" pitchFamily="18" charset="0"/>
              </a:rPr>
              <a:t>Clearance </a:t>
            </a:r>
            <a:r>
              <a:rPr lang="en-US" sz="2400" b="1" dirty="0" smtClean="0">
                <a:latin typeface="Times New Roman" pitchFamily="18" charset="0"/>
                <a:cs typeface="Times New Roman" pitchFamily="18" charset="0"/>
              </a:rPr>
              <a:t>:</a:t>
            </a:r>
          </a:p>
          <a:p>
            <a:pPr marL="285750" indent="-285750">
              <a:lnSpc>
                <a:spcPct val="160000"/>
              </a:lnSpc>
              <a:buFontTx/>
              <a:buChar char="•"/>
            </a:pPr>
            <a:r>
              <a:rPr lang="en-IN" dirty="0" smtClean="0"/>
              <a:t>20.2 </a:t>
            </a:r>
            <a:r>
              <a:rPr lang="en-IN" dirty="0" smtClean="0"/>
              <a:t>+/- 15.9 mL/h/kg [150 Units/kg SC TIW, Week 1 when anemic cancer patients were receiving chemotherapy</a:t>
            </a:r>
            <a:r>
              <a:rPr lang="en-IN" dirty="0" smtClean="0"/>
              <a:t>]</a:t>
            </a:r>
          </a:p>
          <a:p>
            <a:pPr marL="285750" indent="-285750">
              <a:lnSpc>
                <a:spcPct val="160000"/>
              </a:lnSpc>
              <a:buFontTx/>
              <a:buChar char="•"/>
            </a:pPr>
            <a:r>
              <a:rPr lang="en-IN" dirty="0" smtClean="0"/>
              <a:t>23.6 </a:t>
            </a:r>
            <a:r>
              <a:rPr lang="en-IN" dirty="0" smtClean="0"/>
              <a:t>+/- 9.5 mL/h/kg [150 Units/kg SC TIW, Week 3 when anemic cancer patients were not receiving chemotherapy</a:t>
            </a:r>
            <a:r>
              <a:rPr lang="en-IN" dirty="0" smtClean="0"/>
              <a:t>]</a:t>
            </a:r>
            <a:endParaRPr lang="en-IN" dirty="0"/>
          </a:p>
          <a:p>
            <a:pPr marL="285750" indent="-285750">
              <a:lnSpc>
                <a:spcPct val="160000"/>
              </a:lnSpc>
              <a:buFontTx/>
              <a:buChar char="•"/>
            </a:pPr>
            <a:r>
              <a:rPr lang="en-IN" dirty="0" smtClean="0"/>
              <a:t>9.2 </a:t>
            </a:r>
            <a:r>
              <a:rPr lang="en-IN" dirty="0" smtClean="0"/>
              <a:t>+/- 4.7 mL/h/kg [40,000 Units/kg SC TIW, Week 1 when anemic cancer patients were receiving chemotherapy</a:t>
            </a:r>
            <a:r>
              <a:rPr lang="en-IN" dirty="0" smtClean="0"/>
              <a:t>]</a:t>
            </a:r>
          </a:p>
          <a:p>
            <a:pPr marL="285750" indent="-285750">
              <a:lnSpc>
                <a:spcPct val="160000"/>
              </a:lnSpc>
              <a:buFontTx/>
              <a:buChar char="•"/>
            </a:pPr>
            <a:r>
              <a:rPr lang="en-IN" dirty="0" smtClean="0"/>
              <a:t> </a:t>
            </a:r>
            <a:r>
              <a:rPr lang="en-IN" dirty="0" smtClean="0"/>
              <a:t>13.9 +/- 7.6 mL/h/kg [40,000 Units/kg SC TIW, Week 3 when anemic cancer patients were not receiving chemotherapy] </a:t>
            </a:r>
            <a:r>
              <a:rPr lang="en-IN" dirty="0" smtClean="0">
                <a:latin typeface="Times New Roman" pitchFamily="18" charset="0"/>
                <a:cs typeface="Times New Roman" pitchFamily="18" charset="0"/>
              </a:rPr>
              <a:t>. </a:t>
            </a:r>
            <a:endParaRPr lang="en-IN" dirty="0" smtClean="0">
              <a:latin typeface="Times New Roman" pitchFamily="18" charset="0"/>
              <a:cs typeface="Times New Roman" pitchFamily="18" charset="0"/>
            </a:endParaRPr>
          </a:p>
          <a:p>
            <a:pPr marL="457200" indent="-457200">
              <a:buClrTx/>
            </a:pPr>
            <a:r>
              <a:rPr lang="en-US" sz="2400" b="1" dirty="0">
                <a:latin typeface="Times New Roman" pitchFamily="18" charset="0"/>
                <a:cs typeface="Times New Roman" pitchFamily="18" charset="0"/>
              </a:rPr>
              <a:t>Targets </a:t>
            </a:r>
            <a:r>
              <a:rPr lang="en-US" sz="2400" dirty="0">
                <a:latin typeface="Times New Roman" pitchFamily="18" charset="0"/>
                <a:cs typeface="Times New Roman" pitchFamily="18" charset="0"/>
              </a:rPr>
              <a:t>:</a:t>
            </a:r>
          </a:p>
          <a:p>
            <a:pPr marL="457200" indent="-457200">
              <a:buClrTx/>
            </a:pPr>
            <a:r>
              <a:rPr lang="en-IN" dirty="0">
                <a:latin typeface="Times New Roman" pitchFamily="18" charset="0"/>
                <a:cs typeface="Times New Roman" pitchFamily="18" charset="0"/>
              </a:rPr>
              <a:t>Erythropoietin receptor </a:t>
            </a:r>
            <a:endParaRPr lang="en-US" dirty="0">
              <a:latin typeface="Times New Roman" pitchFamily="18" charset="0"/>
              <a:cs typeface="Times New Roman" pitchFamily="18" charset="0"/>
            </a:endParaRPr>
          </a:p>
          <a:p>
            <a:pPr marL="457200" indent="-457200">
              <a:buClrTx/>
            </a:pPr>
            <a:endParaRPr lang="en-US" sz="2400" dirty="0">
              <a:latin typeface="Times New Roman" pitchFamily="18" charset="0"/>
              <a:cs typeface="Times New Roman" pitchFamily="18" charset="0"/>
            </a:endParaRPr>
          </a:p>
          <a:p>
            <a:pPr>
              <a:buClrTx/>
            </a:pPr>
            <a:r>
              <a:rPr lang="en-US" sz="2400" b="1" dirty="0">
                <a:latin typeface="Times New Roman" pitchFamily="18" charset="0"/>
                <a:cs typeface="Times New Roman" pitchFamily="18" charset="0"/>
              </a:rPr>
              <a:t>Affected organisms </a:t>
            </a:r>
            <a:r>
              <a:rPr lang="en-US" sz="2400" dirty="0">
                <a:latin typeface="Times New Roman" pitchFamily="18" charset="0"/>
                <a:cs typeface="Times New Roman" pitchFamily="18" charset="0"/>
              </a:rPr>
              <a:t>:</a:t>
            </a:r>
          </a:p>
          <a:p>
            <a:pPr>
              <a:buClrTx/>
            </a:pPr>
            <a:r>
              <a:rPr lang="en-IN" dirty="0">
                <a:latin typeface="Times New Roman" pitchFamily="18" charset="0"/>
                <a:cs typeface="Times New Roman" pitchFamily="18" charset="0"/>
              </a:rPr>
              <a:t>Humans and other mammals </a:t>
            </a:r>
            <a:endParaRPr lang="en-US" dirty="0">
              <a:latin typeface="Times New Roman" pitchFamily="18" charset="0"/>
              <a:cs typeface="Times New Roman" pitchFamily="18" charset="0"/>
            </a:endParaRPr>
          </a:p>
          <a:p>
            <a:pPr marL="285750" indent="-285750">
              <a:lnSpc>
                <a:spcPct val="160000"/>
              </a:lnSpc>
              <a:buFontTx/>
              <a:buChar char="•"/>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854817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44624"/>
            <a:ext cx="7704856" cy="4464496"/>
          </a:xfrm>
        </p:spPr>
        <p:txBody>
          <a:bodyPr>
            <a:noAutofit/>
          </a:bodyPr>
          <a:lstStyle/>
          <a:p>
            <a:r>
              <a:rPr lang="en-US" sz="2400" b="1" dirty="0" smtClean="0">
                <a:solidFill>
                  <a:schemeClr val="tx1"/>
                </a:solidFill>
                <a:latin typeface="Times New Roman" pitchFamily="18" charset="0"/>
                <a:cs typeface="Times New Roman" pitchFamily="18" charset="0"/>
              </a:rPr>
              <a:t>Categories</a:t>
            </a:r>
            <a:r>
              <a:rPr lang="en-US" sz="2400" dirty="0" smtClean="0">
                <a:solidFill>
                  <a:schemeClr val="tx1"/>
                </a:solidFill>
                <a:latin typeface="Times New Roman" pitchFamily="18" charset="0"/>
                <a:cs typeface="Times New Roman" pitchFamily="18" charset="0"/>
              </a:rPr>
              <a:t> : </a:t>
            </a:r>
          </a:p>
          <a:p>
            <a:r>
              <a:rPr lang="en-IN" sz="1800" dirty="0" err="1" smtClean="0">
                <a:solidFill>
                  <a:schemeClr val="tx1"/>
                </a:solidFill>
                <a:latin typeface="Times New Roman" pitchFamily="18" charset="0"/>
                <a:cs typeface="Times New Roman" pitchFamily="18" charset="0"/>
              </a:rPr>
              <a:t>Hematinics</a:t>
            </a:r>
            <a:r>
              <a:rPr lang="en-IN" sz="1800" dirty="0" smtClean="0">
                <a:solidFill>
                  <a:schemeClr val="tx1"/>
                </a:solidFill>
                <a:latin typeface="Times New Roman" pitchFamily="18" charset="0"/>
                <a:cs typeface="Times New Roman" pitchFamily="18" charset="0"/>
              </a:rPr>
              <a:t>      and Anti-</a:t>
            </a:r>
            <a:r>
              <a:rPr lang="en-IN" sz="1800" dirty="0" err="1" smtClean="0">
                <a:solidFill>
                  <a:schemeClr val="tx1"/>
                </a:solidFill>
                <a:latin typeface="Times New Roman" pitchFamily="18" charset="0"/>
                <a:cs typeface="Times New Roman" pitchFamily="18" charset="0"/>
              </a:rPr>
              <a:t>anemic</a:t>
            </a:r>
            <a:r>
              <a:rPr lang="en-IN" sz="1800" dirty="0" smtClean="0">
                <a:solidFill>
                  <a:schemeClr val="tx1"/>
                </a:solidFill>
                <a:latin typeface="Times New Roman" pitchFamily="18" charset="0"/>
                <a:cs typeface="Times New Roman" pitchFamily="18" charset="0"/>
              </a:rPr>
              <a:t> Agents </a:t>
            </a:r>
            <a:endParaRPr lang="en-US" sz="1800" dirty="0" smtClean="0">
              <a:solidFill>
                <a:schemeClr val="tx1"/>
              </a:solidFill>
              <a:latin typeface="Times New Roman" pitchFamily="18" charset="0"/>
              <a:cs typeface="Times New Roman" pitchFamily="18" charset="0"/>
            </a:endParaRPr>
          </a:p>
          <a:p>
            <a:r>
              <a:rPr lang="en-US" sz="2400" b="1" dirty="0" smtClean="0">
                <a:solidFill>
                  <a:schemeClr val="tx1"/>
                </a:solidFill>
                <a:latin typeface="Times New Roman" pitchFamily="18" charset="0"/>
                <a:cs typeface="Times New Roman" pitchFamily="18" charset="0"/>
              </a:rPr>
              <a:t>Patents</a:t>
            </a:r>
            <a:r>
              <a:rPr lang="en-US" sz="2400" dirty="0" smtClean="0">
                <a:solidFill>
                  <a:schemeClr val="tx1"/>
                </a:solidFill>
                <a:latin typeface="Times New Roman" pitchFamily="18" charset="0"/>
                <a:cs typeface="Times New Roman" pitchFamily="18" charset="0"/>
              </a:rPr>
              <a:t> : </a:t>
            </a:r>
          </a:p>
          <a:p>
            <a:r>
              <a:rPr lang="en-US" sz="1800" dirty="0" smtClean="0">
                <a:solidFill>
                  <a:srgbClr val="2F2B20"/>
                </a:solidFill>
              </a:rPr>
              <a:t>Country	Patent Number	Approved		Expires </a:t>
            </a:r>
          </a:p>
          <a:p>
            <a:r>
              <a:rPr lang="en-US" sz="1800" dirty="0" smtClean="0">
                <a:solidFill>
                  <a:srgbClr val="2F2B20"/>
                </a:solidFill>
              </a:rPr>
              <a:t>Canada	1339047		1997</a:t>
            </a:r>
            <a:r>
              <a:rPr lang="en-US" sz="1800" dirty="0">
                <a:solidFill>
                  <a:srgbClr val="2F2B20"/>
                </a:solidFill>
              </a:rPr>
              <a:t>-05-</a:t>
            </a:r>
            <a:r>
              <a:rPr lang="en-US" sz="1800" dirty="0" smtClean="0">
                <a:solidFill>
                  <a:srgbClr val="2F2B20"/>
                </a:solidFill>
              </a:rPr>
              <a:t>27	2014</a:t>
            </a:r>
            <a:r>
              <a:rPr lang="en-US" sz="1800" dirty="0">
                <a:solidFill>
                  <a:srgbClr val="2F2B20"/>
                </a:solidFill>
              </a:rPr>
              <a:t>-05-</a:t>
            </a:r>
            <a:r>
              <a:rPr lang="en-US" sz="1800" dirty="0" smtClean="0">
                <a:solidFill>
                  <a:srgbClr val="2F2B20"/>
                </a:solidFill>
              </a:rPr>
              <a:t>27</a:t>
            </a:r>
          </a:p>
          <a:p>
            <a:r>
              <a:rPr lang="en-US" sz="2400" b="1" dirty="0" smtClean="0">
                <a:solidFill>
                  <a:schemeClr val="tx1"/>
                </a:solidFill>
                <a:latin typeface="Times New Roman" pitchFamily="18" charset="0"/>
                <a:cs typeface="Times New Roman" pitchFamily="18" charset="0"/>
              </a:rPr>
              <a:t>Sequence</a:t>
            </a:r>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a:t>
            </a:r>
          </a:p>
          <a:p>
            <a:r>
              <a:rPr lang="en-IN" sz="1800" dirty="0" smtClean="0">
                <a:solidFill>
                  <a:schemeClr val="tx1"/>
                </a:solidFill>
                <a:latin typeface="Times New Roman" pitchFamily="18" charset="0"/>
                <a:cs typeface="Times New Roman" pitchFamily="18" charset="0"/>
              </a:rPr>
              <a:t>APPRLICDSRVLERYLLEAKEAENITTGCAEHCSLNENITVPDTKVNFYAWKRMEVGQQAVEVWQGLALLSEAVLRGQALLVNSSQPWEPLQLHVDKAVSGLRSLTTLLRALGAQKEAISPPDAASAAPLRTITADTFRKLFRVYSNFLRGKLKLYTGEACRTGDR</a:t>
            </a:r>
            <a:endParaRPr lang="en-IN" sz="1800" dirty="0">
              <a:solidFill>
                <a:schemeClr val="tx1"/>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116632"/>
            <a:ext cx="7920880" cy="6480720"/>
          </a:xfrm>
        </p:spPr>
        <p:txBody>
          <a:bodyPr>
            <a:noAutofit/>
          </a:bodyPr>
          <a:lstStyle/>
          <a:p>
            <a:pPr>
              <a:buClrTx/>
            </a:pPr>
            <a:r>
              <a:rPr lang="en-US" sz="2400" b="1" dirty="0" smtClean="0">
                <a:solidFill>
                  <a:schemeClr val="tx1"/>
                </a:solidFill>
                <a:latin typeface="Times New Roman" pitchFamily="18" charset="0"/>
                <a:cs typeface="Times New Roman" pitchFamily="18" charset="0"/>
              </a:rPr>
              <a:t>Brands </a:t>
            </a:r>
            <a:r>
              <a:rPr lang="en-US" sz="1800" b="1"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Binocrit</a:t>
            </a:r>
            <a:r>
              <a:rPr lang="en-IN" sz="1800" dirty="0" smtClean="0">
                <a:solidFill>
                  <a:schemeClr val="tx1"/>
                </a:solidFill>
                <a:latin typeface="Times New Roman" pitchFamily="18" charset="0"/>
                <a:cs typeface="Times New Roman" pitchFamily="18" charset="0"/>
              </a:rPr>
              <a:t> </a:t>
            </a:r>
            <a:endParaRPr lang="en-US" sz="1800" b="1"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Company : </a:t>
            </a:r>
            <a:r>
              <a:rPr lang="en-IN" sz="1800" dirty="0" smtClean="0">
                <a:solidFill>
                  <a:schemeClr val="tx1"/>
                </a:solidFill>
                <a:latin typeface="Times New Roman" pitchFamily="18" charset="0"/>
                <a:cs typeface="Times New Roman" pitchFamily="18" charset="0"/>
              </a:rPr>
              <a:t>Sandoz </a:t>
            </a:r>
            <a:endParaRPr lang="en-US" sz="1800" b="1"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Description </a:t>
            </a:r>
            <a:r>
              <a:rPr lang="en-US" sz="1800" b="1"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Binocrit</a:t>
            </a:r>
            <a:r>
              <a:rPr lang="en-IN" sz="1800" dirty="0" smtClean="0">
                <a:solidFill>
                  <a:schemeClr val="tx1"/>
                </a:solidFill>
                <a:latin typeface="Times New Roman" pitchFamily="18" charset="0"/>
                <a:cs typeface="Times New Roman" pitchFamily="18" charset="0"/>
              </a:rPr>
              <a:t> is a solution for injection. It is available in pre-filled syringes that contain between 1,000 and 40,000 international units (IU) of the active substance, </a:t>
            </a:r>
            <a:r>
              <a:rPr lang="en-IN" sz="1800" dirty="0" err="1" smtClean="0">
                <a:solidFill>
                  <a:schemeClr val="tx1"/>
                </a:solidFill>
                <a:latin typeface="Times New Roman" pitchFamily="18" charset="0"/>
                <a:cs typeface="Times New Roman" pitchFamily="18" charset="0"/>
              </a:rPr>
              <a:t>epoetin</a:t>
            </a:r>
            <a:r>
              <a:rPr lang="en-IN" sz="1800"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alfa</a:t>
            </a:r>
            <a:r>
              <a:rPr lang="en-IN" sz="1800" dirty="0" smtClean="0">
                <a:solidFill>
                  <a:schemeClr val="tx1"/>
                </a:solidFill>
                <a:latin typeface="Times New Roman" pitchFamily="18" charset="0"/>
                <a:cs typeface="Times New Roman" pitchFamily="18" charset="0"/>
              </a:rPr>
              <a:t> </a:t>
            </a:r>
            <a:endParaRPr lang="en-US" sz="1800" b="1"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Used for/Prescribed for : </a:t>
            </a:r>
            <a:r>
              <a:rPr lang="en-IN" sz="1800" dirty="0" smtClean="0">
                <a:solidFill>
                  <a:schemeClr val="tx1"/>
                </a:solidFill>
                <a:latin typeface="Times New Roman" pitchFamily="18" charset="0"/>
                <a:cs typeface="Times New Roman" pitchFamily="18" charset="0"/>
              </a:rPr>
              <a:t>Treatment of symptomatic anaemia associated with chronic renal failure (CRF) in adult and paediatric patients </a:t>
            </a:r>
            <a:endParaRPr lang="en-US" sz="1800" b="1"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Formulation : </a:t>
            </a:r>
            <a:r>
              <a:rPr lang="en-IN" sz="1800" i="1" dirty="0" smtClean="0">
                <a:solidFill>
                  <a:schemeClr val="tx1"/>
                </a:solidFill>
                <a:latin typeface="Times New Roman" pitchFamily="18" charset="0"/>
                <a:cs typeface="Times New Roman" pitchFamily="18" charset="0"/>
              </a:rPr>
              <a:t>1000 IU/0.5 ml</a:t>
            </a:r>
            <a:r>
              <a:rPr lang="en-IN" sz="1800" dirty="0" smtClean="0">
                <a:solidFill>
                  <a:schemeClr val="tx1"/>
                </a:solidFill>
                <a:latin typeface="Times New Roman" pitchFamily="18" charset="0"/>
                <a:cs typeface="Times New Roman" pitchFamily="18" charset="0"/>
              </a:rPr>
              <a:t>: Each ml of solution contains 2000 IU of </a:t>
            </a:r>
            <a:r>
              <a:rPr lang="en-IN" sz="1800" dirty="0" err="1" smtClean="0">
                <a:solidFill>
                  <a:schemeClr val="tx1"/>
                </a:solidFill>
                <a:latin typeface="Times New Roman" pitchFamily="18" charset="0"/>
                <a:cs typeface="Times New Roman" pitchFamily="18" charset="0"/>
              </a:rPr>
              <a:t>epoetin</a:t>
            </a:r>
            <a:r>
              <a:rPr lang="en-IN" sz="1800"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alfa</a:t>
            </a:r>
            <a:r>
              <a:rPr lang="en-IN" sz="1800" baseline="30000" dirty="0" smtClean="0">
                <a:solidFill>
                  <a:schemeClr val="tx1"/>
                </a:solidFill>
                <a:latin typeface="Times New Roman" pitchFamily="18" charset="0"/>
                <a:cs typeface="Times New Roman" pitchFamily="18" charset="0"/>
              </a:rPr>
              <a:t>*</a:t>
            </a:r>
            <a:r>
              <a:rPr lang="en-IN" sz="1800" dirty="0" smtClean="0">
                <a:solidFill>
                  <a:schemeClr val="tx1"/>
                </a:solidFill>
                <a:latin typeface="Times New Roman" pitchFamily="18" charset="0"/>
                <a:cs typeface="Times New Roman" pitchFamily="18" charset="0"/>
              </a:rPr>
              <a:t> corresponding to 16.8 micrograms per ml. 1 pre-filled syringe of 0.5 ml contains 1000 international units (IU) corresponding to 8.4 micrograms </a:t>
            </a:r>
            <a:r>
              <a:rPr lang="en-IN" sz="1800" dirty="0" err="1" smtClean="0">
                <a:solidFill>
                  <a:schemeClr val="tx1"/>
                </a:solidFill>
                <a:latin typeface="Times New Roman" pitchFamily="18" charset="0"/>
                <a:cs typeface="Times New Roman" pitchFamily="18" charset="0"/>
              </a:rPr>
              <a:t>epoetin</a:t>
            </a:r>
            <a:r>
              <a:rPr lang="en-IN" sz="1800"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alfa</a:t>
            </a:r>
            <a:r>
              <a:rPr lang="en-IN" sz="1800" dirty="0" smtClean="0">
                <a:solidFill>
                  <a:schemeClr val="tx1"/>
                </a:solidFill>
                <a:latin typeface="Times New Roman" pitchFamily="18" charset="0"/>
                <a:cs typeface="Times New Roman" pitchFamily="18" charset="0"/>
              </a:rPr>
              <a:t> </a:t>
            </a:r>
            <a:endParaRPr lang="en-US" sz="1800" b="1"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Form : </a:t>
            </a:r>
            <a:r>
              <a:rPr lang="en-IN" sz="1800" dirty="0" smtClean="0">
                <a:solidFill>
                  <a:schemeClr val="tx1"/>
                </a:solidFill>
                <a:latin typeface="Times New Roman" pitchFamily="18" charset="0"/>
                <a:cs typeface="Times New Roman" pitchFamily="18" charset="0"/>
              </a:rPr>
              <a:t>Clear colourless solution </a:t>
            </a:r>
            <a:endParaRPr lang="en-US" sz="1800" b="1"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Route of administration : </a:t>
            </a:r>
            <a:r>
              <a:rPr lang="en-IN" sz="1800" dirty="0" smtClean="0">
                <a:solidFill>
                  <a:schemeClr val="tx1"/>
                </a:solidFill>
                <a:latin typeface="Times New Roman" pitchFamily="18" charset="0"/>
                <a:cs typeface="Times New Roman" pitchFamily="18" charset="0"/>
              </a:rPr>
              <a:t>subcutaneous and intravenous injection </a:t>
            </a:r>
            <a:endParaRPr lang="en-IN" sz="1800" dirty="0" smtClean="0">
              <a:solidFill>
                <a:schemeClr val="tx1"/>
              </a:solidFill>
              <a:latin typeface="Times New Roman" pitchFamily="18" charset="0"/>
              <a:cs typeface="Times New Roman" pitchFamily="18" charset="0"/>
            </a:endParaRPr>
          </a:p>
          <a:p>
            <a:pPr>
              <a:buClrTx/>
            </a:pPr>
            <a:r>
              <a:rPr lang="en-US" sz="2400" b="1" dirty="0">
                <a:solidFill>
                  <a:schemeClr val="tx1"/>
                </a:solidFill>
                <a:latin typeface="Times New Roman" pitchFamily="18" charset="0"/>
                <a:cs typeface="Times New Roman" pitchFamily="18" charset="0"/>
              </a:rPr>
              <a:t>Dosage : </a:t>
            </a:r>
            <a:r>
              <a:rPr lang="en-IN" sz="1800" dirty="0">
                <a:solidFill>
                  <a:schemeClr val="tx1"/>
                </a:solidFill>
                <a:latin typeface="Times New Roman" pitchFamily="18" charset="0"/>
                <a:cs typeface="Times New Roman" pitchFamily="18" charset="0"/>
              </a:rPr>
              <a:t>for less than 10 kg of weight usual maintainence dose is 75-150 (IU/kg given 3x/week). For 10-30 kg weight usual maintainence dose is 60-150 (IU/kg given 3x/week). For more than 30  kg weight usual maintainence dose is 30-100 (IU/kg given 3x/week) </a:t>
            </a:r>
            <a:r>
              <a:rPr lang="en-US" sz="1800" b="1" dirty="0">
                <a:solidFill>
                  <a:schemeClr val="tx1"/>
                </a:solidFill>
                <a:latin typeface="Times New Roman" pitchFamily="18" charset="0"/>
                <a:cs typeface="Times New Roman" pitchFamily="18" charset="0"/>
              </a:rPr>
              <a:t/>
            </a:r>
            <a:br>
              <a:rPr lang="en-US" sz="1800" b="1" dirty="0">
                <a:solidFill>
                  <a:schemeClr val="tx1"/>
                </a:solidFill>
                <a:latin typeface="Times New Roman" pitchFamily="18" charset="0"/>
                <a:cs typeface="Times New Roman" pitchFamily="18" charset="0"/>
              </a:rPr>
            </a:br>
            <a:endParaRPr lang="en-US" sz="1800" b="1" dirty="0" smtClean="0">
              <a:solidFill>
                <a:schemeClr val="tx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76672"/>
            <a:ext cx="7776864" cy="6048672"/>
          </a:xfrm>
        </p:spPr>
        <p:txBody>
          <a:bodyPr/>
          <a:lstStyle/>
          <a:p>
            <a:pPr>
              <a:lnSpc>
                <a:spcPct val="120000"/>
              </a:lnSpc>
            </a:pPr>
            <a:r>
              <a:rPr lang="en-US" sz="2400" b="1" dirty="0" smtClean="0">
                <a:solidFill>
                  <a:schemeClr val="tx1"/>
                </a:solidFill>
                <a:latin typeface="Times New Roman" pitchFamily="18" charset="0"/>
                <a:cs typeface="Times New Roman" pitchFamily="18" charset="0"/>
              </a:rPr>
              <a:t>Contraindication </a:t>
            </a:r>
            <a:r>
              <a:rPr lang="en-US" sz="1800" b="1" dirty="0" smtClean="0">
                <a:solidFill>
                  <a:schemeClr val="tx1"/>
                </a:solidFill>
                <a:latin typeface="Times New Roman" pitchFamily="18" charset="0"/>
                <a:cs typeface="Times New Roman" pitchFamily="18" charset="0"/>
              </a:rPr>
              <a:t>:  </a:t>
            </a:r>
            <a:r>
              <a:rPr lang="en-IN" sz="1800" dirty="0" smtClean="0">
                <a:solidFill>
                  <a:schemeClr val="tx1"/>
                </a:solidFill>
                <a:latin typeface="Times New Roman" pitchFamily="18" charset="0"/>
                <a:cs typeface="Times New Roman" pitchFamily="18" charset="0"/>
              </a:rPr>
              <a:t>hypersensitivity, </a:t>
            </a:r>
            <a:r>
              <a:rPr lang="en-IN" sz="1800" dirty="0" err="1" smtClean="0">
                <a:solidFill>
                  <a:schemeClr val="tx1"/>
                </a:solidFill>
                <a:latin typeface="Times New Roman" pitchFamily="18" charset="0"/>
                <a:cs typeface="Times New Roman" pitchFamily="18" charset="0"/>
              </a:rPr>
              <a:t>uncontrooled</a:t>
            </a:r>
            <a:r>
              <a:rPr lang="en-IN" sz="1800" dirty="0" smtClean="0">
                <a:solidFill>
                  <a:schemeClr val="tx1"/>
                </a:solidFill>
                <a:latin typeface="Times New Roman" pitchFamily="18" charset="0"/>
                <a:cs typeface="Times New Roman" pitchFamily="18" charset="0"/>
              </a:rPr>
              <a:t> hypertension, Patients who develop Pure Red Cell </a:t>
            </a:r>
            <a:r>
              <a:rPr lang="en-IN" sz="1800" dirty="0" err="1" smtClean="0">
                <a:solidFill>
                  <a:schemeClr val="tx1"/>
                </a:solidFill>
                <a:latin typeface="Times New Roman" pitchFamily="18" charset="0"/>
                <a:cs typeface="Times New Roman" pitchFamily="18" charset="0"/>
              </a:rPr>
              <a:t>Aplasia</a:t>
            </a:r>
            <a:r>
              <a:rPr lang="en-IN" sz="1800" dirty="0" smtClean="0">
                <a:solidFill>
                  <a:schemeClr val="tx1"/>
                </a:solidFill>
                <a:latin typeface="Times New Roman" pitchFamily="18" charset="0"/>
                <a:cs typeface="Times New Roman" pitchFamily="18" charset="0"/>
              </a:rPr>
              <a:t> (PRCA) following treatment with any erythropoietin should not receive </a:t>
            </a:r>
            <a:r>
              <a:rPr lang="en-IN" sz="1800" dirty="0" err="1" smtClean="0">
                <a:solidFill>
                  <a:schemeClr val="tx1"/>
                </a:solidFill>
                <a:latin typeface="Times New Roman" pitchFamily="18" charset="0"/>
                <a:cs typeface="Times New Roman" pitchFamily="18" charset="0"/>
              </a:rPr>
              <a:t>Binocrit</a:t>
            </a:r>
            <a:r>
              <a:rPr lang="en-IN" sz="1800" dirty="0" smtClean="0">
                <a:solidFill>
                  <a:schemeClr val="tx1"/>
                </a:solidFill>
                <a:latin typeface="Times New Roman" pitchFamily="18" charset="0"/>
                <a:cs typeface="Times New Roman" pitchFamily="18" charset="0"/>
              </a:rPr>
              <a:t>, Patients who develop Pure Red Cell </a:t>
            </a:r>
            <a:r>
              <a:rPr lang="en-IN" sz="1800" dirty="0" err="1" smtClean="0">
                <a:solidFill>
                  <a:schemeClr val="tx1"/>
                </a:solidFill>
                <a:latin typeface="Times New Roman" pitchFamily="18" charset="0"/>
                <a:cs typeface="Times New Roman" pitchFamily="18" charset="0"/>
              </a:rPr>
              <a:t>Aplasia</a:t>
            </a:r>
            <a:r>
              <a:rPr lang="en-IN" sz="1800" dirty="0" smtClean="0">
                <a:solidFill>
                  <a:schemeClr val="tx1"/>
                </a:solidFill>
                <a:latin typeface="Times New Roman" pitchFamily="18" charset="0"/>
                <a:cs typeface="Times New Roman" pitchFamily="18" charset="0"/>
              </a:rPr>
              <a:t> (PRCA) following treatment with any erythropoietin should not receive </a:t>
            </a:r>
            <a:r>
              <a:rPr lang="en-IN" sz="1800" dirty="0" err="1" smtClean="0">
                <a:solidFill>
                  <a:schemeClr val="tx1"/>
                </a:solidFill>
                <a:latin typeface="Times New Roman" pitchFamily="18" charset="0"/>
                <a:cs typeface="Times New Roman" pitchFamily="18" charset="0"/>
              </a:rPr>
              <a:t>Binocrit</a:t>
            </a:r>
            <a:r>
              <a:rPr lang="en-IN" sz="1800" dirty="0" smtClean="0">
                <a:solidFill>
                  <a:schemeClr val="tx1"/>
                </a:solidFill>
                <a:latin typeface="Times New Roman" pitchFamily="18" charset="0"/>
                <a:cs typeface="Times New Roman" pitchFamily="18" charset="0"/>
              </a:rPr>
              <a:t> </a:t>
            </a:r>
            <a:r>
              <a:rPr lang="en-US" sz="1800" b="1" dirty="0" smtClean="0">
                <a:solidFill>
                  <a:schemeClr val="tx1"/>
                </a:solidFill>
                <a:latin typeface="Times New Roman" pitchFamily="18" charset="0"/>
                <a:cs typeface="Times New Roman" pitchFamily="18" charset="0"/>
              </a:rPr>
              <a:t/>
            </a:r>
            <a:br>
              <a:rPr lang="en-US" sz="1800" b="1" dirty="0" smtClean="0">
                <a:solidFill>
                  <a:schemeClr val="tx1"/>
                </a:solidFill>
                <a:latin typeface="Times New Roman" pitchFamily="18" charset="0"/>
                <a:cs typeface="Times New Roman" pitchFamily="18" charset="0"/>
              </a:rPr>
            </a:br>
            <a:r>
              <a:rPr lang="en-US" sz="2400" b="1" dirty="0" smtClean="0">
                <a:solidFill>
                  <a:schemeClr val="tx1"/>
                </a:solidFill>
                <a:latin typeface="Times New Roman" pitchFamily="18" charset="0"/>
                <a:cs typeface="Times New Roman" pitchFamily="18" charset="0"/>
              </a:rPr>
              <a:t>Side effects : </a:t>
            </a:r>
            <a:r>
              <a:rPr lang="en-IN" sz="1800" dirty="0" smtClean="0">
                <a:solidFill>
                  <a:schemeClr val="tx1"/>
                </a:solidFill>
                <a:latin typeface="Times New Roman" pitchFamily="18" charset="0"/>
                <a:cs typeface="Times New Roman" pitchFamily="18" charset="0"/>
              </a:rPr>
              <a:t>in cancer patients and in chronic renal failure patients the most frequent adverse reaction during treatment with </a:t>
            </a:r>
            <a:r>
              <a:rPr lang="en-IN" sz="1800" dirty="0" err="1" smtClean="0">
                <a:solidFill>
                  <a:schemeClr val="tx1"/>
                </a:solidFill>
                <a:latin typeface="Times New Roman" pitchFamily="18" charset="0"/>
                <a:cs typeface="Times New Roman" pitchFamily="18" charset="0"/>
              </a:rPr>
              <a:t>epoetin</a:t>
            </a:r>
            <a:r>
              <a:rPr lang="en-IN" sz="1800"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alfa</a:t>
            </a:r>
            <a:r>
              <a:rPr lang="en-IN" sz="1800" dirty="0" smtClean="0">
                <a:solidFill>
                  <a:schemeClr val="tx1"/>
                </a:solidFill>
                <a:latin typeface="Times New Roman" pitchFamily="18" charset="0"/>
                <a:cs typeface="Times New Roman" pitchFamily="18" charset="0"/>
              </a:rPr>
              <a:t> is a dose-dependent increase in blood pressure or aggravation of existing hypertension. Other common adverse reactions observed in clinical trials of </a:t>
            </a:r>
            <a:r>
              <a:rPr lang="en-IN" sz="1800" dirty="0" err="1" smtClean="0">
                <a:solidFill>
                  <a:schemeClr val="tx1"/>
                </a:solidFill>
                <a:latin typeface="Times New Roman" pitchFamily="18" charset="0"/>
                <a:cs typeface="Times New Roman" pitchFamily="18" charset="0"/>
              </a:rPr>
              <a:t>epoetin</a:t>
            </a:r>
            <a:r>
              <a:rPr lang="en-IN" sz="1800"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alfa</a:t>
            </a:r>
            <a:r>
              <a:rPr lang="en-IN" sz="1800" dirty="0" smtClean="0">
                <a:solidFill>
                  <a:schemeClr val="tx1"/>
                </a:solidFill>
                <a:latin typeface="Times New Roman" pitchFamily="18" charset="0"/>
                <a:cs typeface="Times New Roman" pitchFamily="18" charset="0"/>
              </a:rPr>
              <a:t> are deep vein thrombosis, pulmonary embolism, seizures, diarrhoea, nausea, headache, influenza like illness, pyrexia, rash, and vomiting. Influenza like illness including headaches, </a:t>
            </a:r>
            <a:r>
              <a:rPr lang="en-IN" sz="1800" dirty="0" err="1" smtClean="0">
                <a:solidFill>
                  <a:schemeClr val="tx1"/>
                </a:solidFill>
                <a:latin typeface="Times New Roman" pitchFamily="18" charset="0"/>
                <a:cs typeface="Times New Roman" pitchFamily="18" charset="0"/>
              </a:rPr>
              <a:t>arthralgia</a:t>
            </a:r>
            <a:r>
              <a:rPr lang="en-IN" sz="1800"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myalgia</a:t>
            </a:r>
            <a:r>
              <a:rPr lang="en-IN" sz="1800" dirty="0" smtClean="0">
                <a:solidFill>
                  <a:schemeClr val="tx1"/>
                </a:solidFill>
                <a:latin typeface="Times New Roman" pitchFamily="18" charset="0"/>
                <a:cs typeface="Times New Roman" pitchFamily="18" charset="0"/>
              </a:rPr>
              <a:t>, and pyrexia may occur especially at the start of treatment. </a:t>
            </a:r>
            <a:r>
              <a:rPr lang="en-US" sz="1800" dirty="0" smtClean="0">
                <a:solidFill>
                  <a:schemeClr val="tx1"/>
                </a:solidFill>
                <a:latin typeface="Times New Roman" pitchFamily="18" charset="0"/>
                <a:cs typeface="Times New Roman" pitchFamily="18" charset="0"/>
              </a:rPr>
              <a:t/>
            </a:r>
            <a:br>
              <a:rPr lang="en-US" sz="1800" dirty="0" smtClean="0">
                <a:solidFill>
                  <a:schemeClr val="tx1"/>
                </a:solidFill>
                <a:latin typeface="Times New Roman" pitchFamily="18" charset="0"/>
                <a:cs typeface="Times New Roman" pitchFamily="18" charset="0"/>
              </a:rPr>
            </a:br>
            <a:r>
              <a:rPr lang="en-US" sz="2400" b="1" dirty="0" smtClean="0">
                <a:solidFill>
                  <a:schemeClr val="tx1"/>
                </a:solidFill>
                <a:latin typeface="Times New Roman" pitchFamily="18" charset="0"/>
                <a:cs typeface="Times New Roman" pitchFamily="18" charset="0"/>
              </a:rPr>
              <a:t>Drug interaction</a:t>
            </a:r>
            <a:r>
              <a:rPr lang="en-US" sz="2400" dirty="0" smtClean="0">
                <a:solidFill>
                  <a:schemeClr val="tx1"/>
                </a:solidFill>
                <a:latin typeface="Times New Roman" pitchFamily="18" charset="0"/>
                <a:cs typeface="Times New Roman" pitchFamily="18" charset="0"/>
              </a:rPr>
              <a:t> : </a:t>
            </a:r>
            <a:r>
              <a:rPr lang="en-IN" sz="1800" dirty="0" smtClean="0">
                <a:solidFill>
                  <a:schemeClr val="tx1"/>
                </a:solidFill>
                <a:latin typeface="Times New Roman" pitchFamily="18" charset="0"/>
                <a:cs typeface="Times New Roman" pitchFamily="18" charset="0"/>
              </a:rPr>
              <a:t>There is no evidence that treatment with </a:t>
            </a:r>
            <a:r>
              <a:rPr lang="en-IN" sz="1800" dirty="0" err="1" smtClean="0">
                <a:solidFill>
                  <a:schemeClr val="tx1"/>
                </a:solidFill>
                <a:latin typeface="Times New Roman" pitchFamily="18" charset="0"/>
                <a:cs typeface="Times New Roman" pitchFamily="18" charset="0"/>
              </a:rPr>
              <a:t>epoetin</a:t>
            </a:r>
            <a:r>
              <a:rPr lang="en-IN" sz="1800"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alfa</a:t>
            </a:r>
            <a:r>
              <a:rPr lang="en-IN" sz="1800" dirty="0" smtClean="0">
                <a:solidFill>
                  <a:schemeClr val="tx1"/>
                </a:solidFill>
                <a:latin typeface="Times New Roman" pitchFamily="18" charset="0"/>
                <a:cs typeface="Times New Roman" pitchFamily="18" charset="0"/>
              </a:rPr>
              <a:t> alters the metabolism of other medicinal products. However, since </a:t>
            </a:r>
            <a:r>
              <a:rPr lang="en-IN" sz="1800" dirty="0" err="1" smtClean="0">
                <a:solidFill>
                  <a:schemeClr val="tx1"/>
                </a:solidFill>
                <a:latin typeface="Times New Roman" pitchFamily="18" charset="0"/>
                <a:cs typeface="Times New Roman" pitchFamily="18" charset="0"/>
              </a:rPr>
              <a:t>cyclosporin</a:t>
            </a:r>
            <a:r>
              <a:rPr lang="en-IN" sz="1800" dirty="0" smtClean="0">
                <a:solidFill>
                  <a:schemeClr val="tx1"/>
                </a:solidFill>
                <a:latin typeface="Times New Roman" pitchFamily="18" charset="0"/>
                <a:cs typeface="Times New Roman" pitchFamily="18" charset="0"/>
              </a:rPr>
              <a:t> is bound by red blood cells there is potential for a substance interaction. If epoetin alfa is given concomitantly with cyclosporin, blood levels of cyclosporin should be monitored and the dose of cyclosporin adjusted as the haematocrit rises. </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428868"/>
            <a:ext cx="7620000" cy="1143000"/>
          </a:xfrm>
        </p:spPr>
        <p:txBody>
          <a:bodyPr/>
          <a:lstStyle/>
          <a:p>
            <a:r>
              <a:rPr lang="en-US" sz="2400" b="1" dirty="0" smtClean="0">
                <a:solidFill>
                  <a:schemeClr val="tx1"/>
                </a:solidFill>
                <a:latin typeface="Times New Roman" pitchFamily="18" charset="0"/>
                <a:cs typeface="Times New Roman" pitchFamily="18" charset="0"/>
              </a:rPr>
              <a:t>References</a:t>
            </a:r>
            <a:r>
              <a:rPr lang="en-US" sz="2400" dirty="0" smtClean="0">
                <a:solidFill>
                  <a:schemeClr val="tx1"/>
                </a:solidFill>
                <a:latin typeface="Times New Roman" pitchFamily="18" charset="0"/>
                <a:cs typeface="Times New Roman" pitchFamily="18" charset="0"/>
              </a:rPr>
              <a:t> :</a:t>
            </a:r>
            <a:br>
              <a:rPr lang="en-US" sz="2400" dirty="0" smtClean="0">
                <a:solidFill>
                  <a:schemeClr val="tx1"/>
                </a:solidFill>
                <a:latin typeface="Times New Roman" pitchFamily="18" charset="0"/>
                <a:cs typeface="Times New Roman" pitchFamily="18" charset="0"/>
              </a:rPr>
            </a:br>
            <a:r>
              <a:rPr lang="en-IN" sz="1800" dirty="0" smtClean="0">
                <a:solidFill>
                  <a:schemeClr val="tx1"/>
                </a:solidFill>
                <a:latin typeface="Times New Roman" pitchFamily="18" charset="0"/>
                <a:cs typeface="Times New Roman" pitchFamily="18" charset="0"/>
              </a:rPr>
              <a:t>https://www.medicines.org.uk/emc/medicine/21625 </a:t>
            </a:r>
            <a:r>
              <a:rPr lang="en-IN" sz="1800" dirty="0" smtClean="0">
                <a:solidFill>
                  <a:schemeClr val="tx1"/>
                </a:solidFill>
                <a:latin typeface="Times New Roman" pitchFamily="18" charset="0"/>
                <a:cs typeface="Times New Roman" pitchFamily="18" charset="0"/>
              </a:rPr>
              <a:t/>
            </a:r>
            <a:br>
              <a:rPr lang="en-IN" sz="1800" dirty="0" smtClean="0">
                <a:solidFill>
                  <a:schemeClr val="tx1"/>
                </a:solidFill>
                <a:latin typeface="Times New Roman" pitchFamily="18" charset="0"/>
                <a:cs typeface="Times New Roman" pitchFamily="18" charset="0"/>
              </a:rPr>
            </a:br>
            <a:r>
              <a:rPr lang="en-IN" sz="1800" dirty="0" smtClean="0">
                <a:solidFill>
                  <a:schemeClr val="tx1"/>
                </a:solidFill>
                <a:latin typeface="Times New Roman" pitchFamily="18" charset="0"/>
                <a:cs typeface="Times New Roman" pitchFamily="18" charset="0"/>
              </a:rPr>
              <a:t>http</a:t>
            </a:r>
            <a:r>
              <a:rPr lang="en-IN" sz="1800" dirty="0" smtClean="0">
                <a:solidFill>
                  <a:schemeClr val="tx1"/>
                </a:solidFill>
                <a:latin typeface="Times New Roman" pitchFamily="18" charset="0"/>
                <a:cs typeface="Times New Roman" pitchFamily="18" charset="0"/>
              </a:rPr>
              <a:t>://www.drugs.com/international/binocrit.html </a:t>
            </a:r>
            <a:endParaRPr lang="en-IN" sz="1800" dirty="0">
              <a:solidFill>
                <a:schemeClr val="tx1"/>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147</TotalTime>
  <Words>524</Words>
  <Application>Microsoft Macintosh PowerPoint</Application>
  <PresentationFormat>On-screen Show (4:3)</PresentationFormat>
  <Paragraphs>42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Adjacency</vt:lpstr>
      <vt:lpstr>Epoetin alfa </vt:lpstr>
      <vt:lpstr>PowerPoint Presentation</vt:lpstr>
      <vt:lpstr>PowerPoint Presentation</vt:lpstr>
      <vt:lpstr>PowerPoint Presentation</vt:lpstr>
      <vt:lpstr>PowerPoint Presentation</vt:lpstr>
      <vt:lpstr>PowerPoint Presentation</vt:lpstr>
      <vt:lpstr>Contraindication :  hypersensitivity, uncontrooled hypertension, Patients who develop Pure Red Cell Aplasia (PRCA) following treatment with any erythropoietin should not receive Binocrit, Patients who develop Pure Red Cell Aplasia (PRCA) following treatment with any erythropoietin should not receive Binocrit  Side effects : in cancer patients and in chronic renal failure patients the most frequent adverse reaction during treatment with epoetin alfa is a dose-dependent increase in blood pressure or aggravation of existing hypertension. Other common adverse reactions observed in clinical trials of epoetin alfa are deep vein thrombosis, pulmonary embolism, seizures, diarrhoea, nausea, headache, influenza like illness, pyrexia, rash, and vomiting. Influenza like illness including headaches, arthralgia, myalgia, and pyrexia may occur especially at the start of treatment.  Drug interaction : There is no evidence that treatment with epoetin alfa alters the metabolism of other medicinal products. However, since cyclosporin is bound by red blood cells there is potential for a substance interaction. If epoetin alfa is given concomitantly with cyclosporin, blood levels of cyclosporin should be monitored and the dose of cyclosporin adjusted as the haematocrit rises. </vt:lpstr>
      <vt:lpstr>References : https://www.medicines.org.uk/emc/medicine/21625  http://www.drugs.com/international/binocrit.html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Lepirudin</dc:title>
  <dc:creator>Lubna</dc:creator>
  <cp:lastModifiedBy>bic2</cp:lastModifiedBy>
  <cp:revision>20</cp:revision>
  <dcterms:created xsi:type="dcterms:W3CDTF">2014-12-29T07:14:40Z</dcterms:created>
  <dcterms:modified xsi:type="dcterms:W3CDTF">2015-01-11T15:39:54Z</dcterms:modified>
</cp:coreProperties>
</file>